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VI</c:v>
                </c:pt>
              </c:strCache>
            </c:strRef>
          </c:tx>
          <c:cat>
            <c:strRef>
              <c:f>Hoja1!$A$2:$A$5</c:f>
              <c:strCache>
                <c:ptCount val="3"/>
                <c:pt idx="0">
                  <c:v>C1</c:v>
                </c:pt>
                <c:pt idx="1">
                  <c:v>C2</c:v>
                </c:pt>
                <c:pt idx="2">
                  <c:v>C3</c:v>
                </c:pt>
              </c:strCache>
            </c:strRef>
          </c:cat>
          <c:val>
            <c:numRef>
              <c:f>Hoja1!$B$2:$B$5</c:f>
              <c:numCache>
                <c:formatCode>0%</c:formatCode>
                <c:ptCount val="4"/>
                <c:pt idx="0">
                  <c:v>0.8</c:v>
                </c:pt>
                <c:pt idx="1">
                  <c:v>0.2</c:v>
                </c:pt>
                <c:pt idx="2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4131584"/>
        <c:axId val="144572800"/>
        <c:axId val="0"/>
      </c:bar3DChart>
      <c:catAx>
        <c:axId val="144131584"/>
        <c:scaling>
          <c:orientation val="minMax"/>
        </c:scaling>
        <c:delete val="0"/>
        <c:axPos val="b"/>
        <c:majorTickMark val="out"/>
        <c:minorTickMark val="none"/>
        <c:tickLblPos val="nextTo"/>
        <c:crossAx val="144572800"/>
        <c:crosses val="autoZero"/>
        <c:auto val="1"/>
        <c:lblAlgn val="ctr"/>
        <c:lblOffset val="100"/>
        <c:noMultiLvlLbl val="0"/>
      </c:catAx>
      <c:valAx>
        <c:axId val="144572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1315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908F-12C8-46CF-8619-9C42E88DD5F6}" type="datetimeFigureOut">
              <a:rPr lang="es-MX" smtClean="0"/>
              <a:t>23/10/2014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29DD-635A-40A1-A7C6-0817B1915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9470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908F-12C8-46CF-8619-9C42E88DD5F6}" type="datetimeFigureOut">
              <a:rPr lang="es-MX" smtClean="0"/>
              <a:t>23/10/2014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29DD-635A-40A1-A7C6-0817B1915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778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908F-12C8-46CF-8619-9C42E88DD5F6}" type="datetimeFigureOut">
              <a:rPr lang="es-MX" smtClean="0"/>
              <a:t>23/10/2014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29DD-635A-40A1-A7C6-0817B1915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59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908F-12C8-46CF-8619-9C42E88DD5F6}" type="datetimeFigureOut">
              <a:rPr lang="es-MX" smtClean="0"/>
              <a:t>23/10/2014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29DD-635A-40A1-A7C6-0817B1915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508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908F-12C8-46CF-8619-9C42E88DD5F6}" type="datetimeFigureOut">
              <a:rPr lang="es-MX" smtClean="0"/>
              <a:t>23/10/2014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29DD-635A-40A1-A7C6-0817B1915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497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908F-12C8-46CF-8619-9C42E88DD5F6}" type="datetimeFigureOut">
              <a:rPr lang="es-MX" smtClean="0"/>
              <a:t>23/10/2014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29DD-635A-40A1-A7C6-0817B1915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146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908F-12C8-46CF-8619-9C42E88DD5F6}" type="datetimeFigureOut">
              <a:rPr lang="es-MX" smtClean="0"/>
              <a:t>23/10/2014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29DD-635A-40A1-A7C6-0817B1915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4931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908F-12C8-46CF-8619-9C42E88DD5F6}" type="datetimeFigureOut">
              <a:rPr lang="es-MX" smtClean="0"/>
              <a:t>23/10/2014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29DD-635A-40A1-A7C6-0817B1915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31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908F-12C8-46CF-8619-9C42E88DD5F6}" type="datetimeFigureOut">
              <a:rPr lang="es-MX" smtClean="0"/>
              <a:t>23/10/2014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29DD-635A-40A1-A7C6-0817B1915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966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908F-12C8-46CF-8619-9C42E88DD5F6}" type="datetimeFigureOut">
              <a:rPr lang="es-MX" smtClean="0"/>
              <a:t>23/10/2014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29DD-635A-40A1-A7C6-0817B1915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719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908F-12C8-46CF-8619-9C42E88DD5F6}" type="datetimeFigureOut">
              <a:rPr lang="es-MX" smtClean="0"/>
              <a:t>23/10/2014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29DD-635A-40A1-A7C6-0817B1915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876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6908F-12C8-46CF-8619-9C42E88DD5F6}" type="datetimeFigureOut">
              <a:rPr lang="es-MX" smtClean="0"/>
              <a:t>23/10/2014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D29DD-635A-40A1-A7C6-0817B1915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3566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ANÁLISIS DE DATOS</a:t>
            </a: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/>
              <a:t>PS. FRANCISCO DIET</a:t>
            </a:r>
          </a:p>
          <a:p>
            <a:r>
              <a:rPr lang="es-MX" sz="2400" dirty="0" smtClean="0"/>
              <a:t>PS PAOLA ESPINA BOCIC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606948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s-MX" b="1" dirty="0" smtClean="0"/>
              <a:t>ORGANIZACIÓN DE LOS DATOS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1180727"/>
          </a:xfrm>
        </p:spPr>
        <p:txBody>
          <a:bodyPr>
            <a:noAutofit/>
          </a:bodyPr>
          <a:lstStyle/>
          <a:p>
            <a:r>
              <a:rPr lang="es-MX" sz="2400" dirty="0" smtClean="0"/>
              <a:t>Una vez que se ha implementado la Estrategia de detección de necesidades, deberá organizar las respuestas de sus instrumentos de la siguiente manera:</a:t>
            </a:r>
          </a:p>
          <a:p>
            <a:pPr marL="0" indent="0">
              <a:buNone/>
            </a:pPr>
            <a:endParaRPr lang="es-MX" sz="24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323100"/>
              </p:ext>
            </p:extLst>
          </p:nvPr>
        </p:nvGraphicFramePr>
        <p:xfrm>
          <a:off x="1619672" y="2276872"/>
          <a:ext cx="5328592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846"/>
                <a:gridCol w="2096450"/>
                <a:gridCol w="528081"/>
                <a:gridCol w="2136215"/>
              </a:tblGrid>
              <a:tr h="364114">
                <a:tc gridSpan="2">
                  <a:txBody>
                    <a:bodyPr/>
                    <a:lstStyle/>
                    <a:p>
                      <a:r>
                        <a:rPr lang="es-MX" dirty="0" smtClean="0"/>
                        <a:t>VI</a:t>
                      </a:r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MX" dirty="0" smtClean="0"/>
                        <a:t>VD</a:t>
                      </a:r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072905">
                <a:tc>
                  <a:txBody>
                    <a:bodyPr/>
                    <a:lstStyle/>
                    <a:p>
                      <a:r>
                        <a:rPr lang="es-MX" dirty="0" smtClean="0"/>
                        <a:t>C1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I1 </a:t>
                      </a:r>
                      <a:r>
                        <a:rPr lang="es-MX" b="1" dirty="0" smtClean="0">
                          <a:solidFill>
                            <a:srgbClr val="FF0000"/>
                          </a:solidFill>
                        </a:rPr>
                        <a:t>pregunta</a:t>
                      </a:r>
                      <a:r>
                        <a:rPr lang="es-MX" b="1" baseline="0" dirty="0" smtClean="0">
                          <a:solidFill>
                            <a:srgbClr val="FF0000"/>
                          </a:solidFill>
                        </a:rPr>
                        <a:t> 5 10/20</a:t>
                      </a:r>
                    </a:p>
                    <a:p>
                      <a:r>
                        <a:rPr lang="es-MX" b="1" dirty="0" smtClean="0">
                          <a:solidFill>
                            <a:srgbClr val="FF0000"/>
                          </a:solidFill>
                        </a:rPr>
                        <a:t>     pregunta 8 18/20</a:t>
                      </a:r>
                    </a:p>
                    <a:p>
                      <a:r>
                        <a:rPr lang="es-MX" dirty="0" smtClean="0"/>
                        <a:t>I2</a:t>
                      </a:r>
                    </a:p>
                    <a:p>
                      <a:r>
                        <a:rPr lang="es-MX" dirty="0" smtClean="0"/>
                        <a:t>I3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C1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Ia</a:t>
                      </a:r>
                      <a:endParaRPr lang="es-MX" dirty="0" smtClean="0"/>
                    </a:p>
                    <a:p>
                      <a:r>
                        <a:rPr lang="es-MX" dirty="0" err="1" smtClean="0"/>
                        <a:t>Ib</a:t>
                      </a:r>
                      <a:endParaRPr lang="es-MX" dirty="0" smtClean="0"/>
                    </a:p>
                    <a:p>
                      <a:r>
                        <a:rPr lang="es-MX" dirty="0" err="1" smtClean="0"/>
                        <a:t>Ic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403029">
                <a:tc>
                  <a:txBody>
                    <a:bodyPr/>
                    <a:lstStyle/>
                    <a:p>
                      <a:r>
                        <a:rPr lang="es-MX" dirty="0" smtClean="0"/>
                        <a:t>C2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I1 </a:t>
                      </a:r>
                      <a:r>
                        <a:rPr lang="es-MX" sz="1200" dirty="0" smtClean="0"/>
                        <a:t>E1siento que en este curso lo que más falta es unidad;</a:t>
                      </a:r>
                      <a:r>
                        <a:rPr lang="es-MX" sz="1200" baseline="0" dirty="0" smtClean="0"/>
                        <a:t> E2 el compañerismo es lo más importante aquí; E3 en el curso nadie se preocupa por nadie; E4 el respeto si el respeto.</a:t>
                      </a:r>
                      <a:endParaRPr lang="es-MX" sz="1200" dirty="0" smtClean="0"/>
                    </a:p>
                    <a:p>
                      <a:r>
                        <a:rPr lang="es-MX" dirty="0" smtClean="0"/>
                        <a:t>I2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C2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Ia</a:t>
                      </a:r>
                      <a:endParaRPr lang="es-MX" dirty="0" smtClean="0"/>
                    </a:p>
                    <a:p>
                      <a:r>
                        <a:rPr lang="es-MX" dirty="0" err="1" smtClean="0"/>
                        <a:t>Ib</a:t>
                      </a:r>
                      <a:endParaRPr lang="es-MX" dirty="0" smtClean="0"/>
                    </a:p>
                    <a:p>
                      <a:r>
                        <a:rPr lang="es-MX" dirty="0" err="1" smtClean="0"/>
                        <a:t>Ic</a:t>
                      </a:r>
                      <a:endParaRPr lang="es-MX" dirty="0" smtClean="0"/>
                    </a:p>
                    <a:p>
                      <a:r>
                        <a:rPr lang="es-MX" dirty="0" smtClean="0"/>
                        <a:t>Id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072905">
                <a:tc>
                  <a:txBody>
                    <a:bodyPr/>
                    <a:lstStyle/>
                    <a:p>
                      <a:r>
                        <a:rPr lang="es-MX" dirty="0" smtClean="0"/>
                        <a:t>C3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I1</a:t>
                      </a:r>
                    </a:p>
                    <a:p>
                      <a:r>
                        <a:rPr lang="es-MX" dirty="0" smtClean="0"/>
                        <a:t>I2</a:t>
                      </a:r>
                    </a:p>
                    <a:p>
                      <a:r>
                        <a:rPr lang="es-MX" dirty="0" smtClean="0"/>
                        <a:t>I3</a:t>
                      </a:r>
                    </a:p>
                    <a:p>
                      <a:r>
                        <a:rPr lang="es-MX" dirty="0" smtClean="0"/>
                        <a:t>I4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061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611560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Para organizar los datos debemos utilizar el resultado del proceso de categorización pero de manera inversa, desde lo particular a lo general.</a:t>
            </a:r>
            <a:br>
              <a:rPr lang="es-MX" b="1" dirty="0" smtClean="0"/>
            </a:br>
            <a:r>
              <a:rPr lang="es-MX" b="1" dirty="0" smtClean="0"/>
              <a:t>(Del dato a la variable)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1327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Análisis de los datos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Una vez que ha organizado los datos deberá buscar patrones de recurrencia, si son instrumentos cuantitativos eso se verá reflejado en porcentajes altos y/o bajos (usar regla de tres). Si son instrumentos cualitativos por tipos de respuesta que reflejen temáticas comunes y/o distintas y/u originales (tablas)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3591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703358"/>
              </p:ext>
            </p:extLst>
          </p:nvPr>
        </p:nvGraphicFramePr>
        <p:xfrm>
          <a:off x="1763688" y="980728"/>
          <a:ext cx="5050904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390"/>
                <a:gridCol w="2027062"/>
                <a:gridCol w="2525452"/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ALTO</a:t>
                      </a:r>
                    </a:p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BAJO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VI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C1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80%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C2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20%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C3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60%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Gráfico"/>
          <p:cNvGraphicFramePr/>
          <p:nvPr>
            <p:extLst>
              <p:ext uri="{D42A27DB-BD31-4B8C-83A1-F6EECF244321}">
                <p14:modId xmlns:p14="http://schemas.microsoft.com/office/powerpoint/2010/main" val="3759235975"/>
              </p:ext>
            </p:extLst>
          </p:nvPr>
        </p:nvGraphicFramePr>
        <p:xfrm>
          <a:off x="899592" y="4149080"/>
          <a:ext cx="2448272" cy="159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7 Gráfico"/>
          <p:cNvGraphicFramePr/>
          <p:nvPr>
            <p:extLst>
              <p:ext uri="{D42A27DB-BD31-4B8C-83A1-F6EECF244321}">
                <p14:modId xmlns:p14="http://schemas.microsoft.com/office/powerpoint/2010/main" val="1981192357"/>
              </p:ext>
            </p:extLst>
          </p:nvPr>
        </p:nvGraphicFramePr>
        <p:xfrm>
          <a:off x="5364088" y="3645024"/>
          <a:ext cx="2399928" cy="2320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7089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495981"/>
              </p:ext>
            </p:extLst>
          </p:nvPr>
        </p:nvGraphicFramePr>
        <p:xfrm>
          <a:off x="467544" y="1052736"/>
          <a:ext cx="8229600" cy="28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212"/>
                <a:gridCol w="2053988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VI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COMUNES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DISTINTAS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ORIGINALES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C1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E1siento que en este curso lo que más falta es unidad</a:t>
                      </a:r>
                    </a:p>
                    <a:p>
                      <a:r>
                        <a:rPr lang="es-MX" dirty="0" smtClean="0"/>
                        <a:t>E3 en el curso nadie se preocupa por nadie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E2 el compañerismo es lo más importante aquí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E4 el respeto si el respeto.</a:t>
                      </a:r>
                    </a:p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C2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C3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574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Conclusiones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sz="2200" dirty="0" smtClean="0"/>
              <a:t>basadas en el análisis de los resultados</a:t>
            </a:r>
            <a:endParaRPr lang="es-MX" sz="2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Una vez que se han analizado los datos deberá realizar conclusiones acerca de los mismos, es decir, inferir cuales son los datos más relevantes y su relación con las categorías y por tanto con sus variables</a:t>
            </a:r>
          </a:p>
          <a:p>
            <a:r>
              <a:rPr lang="es-MX" dirty="0" smtClean="0"/>
              <a:t>Apuesta en función de los resultado: qué es lo más relevante? pensando en responder su pregunta de proyecto y sin olvidar que luego viene la intervención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59204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Cuando a concluido este proceso usted puede pasar a la siguiente fase: CONCEPTUALIZACIÓN, en ella transformará los datos en información a través de generar una explicación a un nivel más abstracto.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338561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343</Words>
  <Application>Microsoft Office PowerPoint</Application>
  <PresentationFormat>Presentación en pantalla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ANÁLISIS DE DATOS</vt:lpstr>
      <vt:lpstr>ORGANIZACIÓN DE LOS DATOS</vt:lpstr>
      <vt:lpstr>Para organizar los datos debemos utilizar el resultado del proceso de categorización pero de manera inversa, desde lo particular a lo general. (Del dato a la variable)</vt:lpstr>
      <vt:lpstr>Análisis de los datos</vt:lpstr>
      <vt:lpstr>Presentación de PowerPoint</vt:lpstr>
      <vt:lpstr>Presentación de PowerPoint</vt:lpstr>
      <vt:lpstr>Conclusiones basadas en el análisis de los resultados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DE DATOS</dc:title>
  <dc:creator>Hewlett-Packard</dc:creator>
  <cp:lastModifiedBy>Hewlett-Packard</cp:lastModifiedBy>
  <cp:revision>6</cp:revision>
  <dcterms:created xsi:type="dcterms:W3CDTF">2014-10-24T00:36:59Z</dcterms:created>
  <dcterms:modified xsi:type="dcterms:W3CDTF">2014-10-24T01:30:24Z</dcterms:modified>
</cp:coreProperties>
</file>